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0"/>
  </p:notesMasterIdLst>
  <p:sldIdLst>
    <p:sldId id="256" r:id="rId34"/>
    <p:sldId id="257" r:id="rId35"/>
    <p:sldId id="258" r:id="rId36"/>
    <p:sldId id="259" r:id="rId37"/>
    <p:sldId id="260" r:id="rId38"/>
    <p:sldId id="261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Bold" charset="1" panose="00000000000000000000"/>
      <p:regular r:id="rId10"/>
    </p:embeddedFont>
    <p:embeddedFont>
      <p:font typeface="Open Sans Bold Bold" charset="1" panose="00000000000000000000"/>
      <p:regular r:id="rId11"/>
    </p:embeddedFont>
    <p:embeddedFont>
      <p:font typeface="Open Sans Bold Italics" charset="1" panose="00000000000000000000"/>
      <p:regular r:id="rId12"/>
    </p:embeddedFont>
    <p:embeddedFont>
      <p:font typeface="Open Sans Bold Bold Italics" charset="1" panose="000000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Light Italics" charset="1" panose="00000400000000000000"/>
      <p:regular r:id="rId19"/>
    </p:embeddedFont>
    <p:embeddedFont>
      <p:font typeface="Open Sauce Medium" charset="1" panose="00000600000000000000"/>
      <p:regular r:id="rId20"/>
    </p:embeddedFont>
    <p:embeddedFont>
      <p:font typeface="Open Sauce Medium Italics" charset="1" panose="00000600000000000000"/>
      <p:regular r:id="rId21"/>
    </p:embeddedFont>
    <p:embeddedFont>
      <p:font typeface="Open Sauce Semi-Bold" charset="1" panose="00000700000000000000"/>
      <p:regular r:id="rId22"/>
    </p:embeddedFont>
    <p:embeddedFont>
      <p:font typeface="Open Sauce Semi-Bold Italics" charset="1" panose="00000700000000000000"/>
      <p:regular r:id="rId23"/>
    </p:embeddedFont>
    <p:embeddedFont>
      <p:font typeface="Open Sauce Heavy" charset="1" panose="00000A00000000000000"/>
      <p:regular r:id="rId24"/>
    </p:embeddedFont>
    <p:embeddedFont>
      <p:font typeface="Open Sauce Heavy Italics" charset="1" panose="00000A00000000000000"/>
      <p:regular r:id="rId25"/>
    </p:embeddedFont>
    <p:embeddedFont>
      <p:font typeface="Open Sans" charset="1" panose="020B0606030504020204"/>
      <p:regular r:id="rId26"/>
    </p:embeddedFont>
    <p:embeddedFont>
      <p:font typeface="Open Sans Bold" charset="1" panose="020B0806030504020204"/>
      <p:regular r:id="rId27"/>
    </p:embeddedFont>
    <p:embeddedFont>
      <p:font typeface="Open Sans Italics" charset="1" panose="020B0606030504020204"/>
      <p:regular r:id="rId28"/>
    </p:embeddedFont>
    <p:embeddedFont>
      <p:font typeface="Open Sans Bold Italics" charset="1" panose="020B0806030504020204"/>
      <p:regular r:id="rId29"/>
    </p:embeddedFont>
    <p:embeddedFont>
      <p:font typeface="Open Sans Light" charset="1" panose="020B0306030504020204"/>
      <p:regular r:id="rId30"/>
    </p:embeddedFont>
    <p:embeddedFont>
      <p:font typeface="Open Sans Light Italics" charset="1" panose="020B0306030504020204"/>
      <p:regular r:id="rId31"/>
    </p:embeddedFont>
    <p:embeddedFont>
      <p:font typeface="Open Sans Ultra-Bold" charset="1" panose="00000000000000000000"/>
      <p:regular r:id="rId32"/>
    </p:embeddedFont>
    <p:embeddedFont>
      <p:font typeface="Open Sans Ultra-Bold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notesMasters/notesMaster1.xml" Type="http://schemas.openxmlformats.org/officeDocument/2006/relationships/notesMaster"/><Relationship Id="rId41" Target="theme/theme2.xml" Type="http://schemas.openxmlformats.org/officeDocument/2006/relationships/theme"/><Relationship Id="rId42" Target="notesSlides/notesSlide1.xml" Type="http://schemas.openxmlformats.org/officeDocument/2006/relationships/notesSlide"/><Relationship Id="rId43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-Razonamiento:</a:t>
            </a:r>
          </a:p>
          <a:p>
            <a:r>
              <a:rPr lang="en-US"/>
              <a:t>Ejemplo: un programa de ajedrez que evalúa múltiples movimientos posibles y estrategias para elegir el mejor basado en la situación actual del juego.</a:t>
            </a:r>
          </a:p>
          <a:p>
            <a:r>
              <a:rPr lang="en-US"/>
              <a:t/>
            </a:r>
          </a:p>
          <a:p>
            <a:r>
              <a:rPr lang="en-US"/>
              <a:t>-Autonomia:</a:t>
            </a:r>
          </a:p>
          <a:p>
            <a:r>
              <a:rPr lang="en-US"/>
              <a:t>Ejemplo un asistente virtual como Siri o Alexa, que puede entender preguntas formuladas en lenguaje natural y proporcionar respuestas coherentes.</a:t>
            </a:r>
          </a:p>
          <a:p>
            <a:r>
              <a:rPr lang="en-US"/>
              <a:t/>
            </a:r>
          </a:p>
          <a:p>
            <a:r>
              <a:rPr lang="en-US"/>
              <a:t>-Percepcion:</a:t>
            </a:r>
          </a:p>
          <a:p>
            <a:r>
              <a:rPr lang="en-US"/>
              <a:t>Ejemplo: un sistema de visión por computadora en un coche autónomo que detecta y clasifica objetos en la carretera, como otros vehículos, peatones o señales de tráfico</a:t>
            </a:r>
          </a:p>
          <a:p>
            <a:r>
              <a:rPr lang="en-US"/>
              <a:t/>
            </a:r>
          </a:p>
          <a:p>
            <a:r>
              <a:rPr lang="en-US"/>
              <a:t>-Interaccion Social</a:t>
            </a:r>
          </a:p>
          <a:p>
            <a:r>
              <a:rPr lang="en-US"/>
              <a:t>Ejemplo un chatbot de servicio al cliente que no solo responde preguntas técnicas, sino que también reconoce y responde adecuadamente a las emociones del usuario, como frustración cuando este poniendo una reclamación o alegría cuando se resuelva una duda o se de un feedback positivo.</a:t>
            </a:r>
          </a:p>
          <a:p>
            <a:r>
              <a:rPr lang="en-US"/>
              <a:t/>
            </a:r>
          </a:p>
          <a:p>
            <a:r>
              <a:rPr lang="en-US"/>
              <a:t>-Creatividad:</a:t>
            </a:r>
          </a:p>
          <a:p>
            <a:r>
              <a:rPr lang="en-US"/>
              <a:t>Ejemplo un programa de inteligencia artificial que compone música original analizando y aprendiendo de una gran cantidad de partituras existentes.</a:t>
            </a:r>
          </a:p>
          <a:p>
            <a:r>
              <a:rPr lang="en-US"/>
              <a:t/>
            </a:r>
          </a:p>
          <a:p>
            <a:r>
              <a:rPr lang="en-US"/>
              <a:t>PNL</a:t>
            </a:r>
          </a:p>
          <a:p>
            <a:r>
              <a:rPr lang="en-US"/>
              <a:t>Ejemplo un asistente virtual como Siri o Alexa, que puede entender preguntas formuladas en lenguaje natural y proporcionar respuestas coherentes.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Transparencia: Un sistema de IA en un hospital que proporciona diagnósticos médicos, pero también explica claramente cómo llegó a esas conclusiones, permitiendo que los médicos entiendan y verifiquen el proceso.</a:t>
            </a:r>
          </a:p>
          <a:p>
            <a:r>
              <a:rPr lang="en-US"/>
              <a:t/>
            </a:r>
          </a:p>
          <a:p>
            <a:r>
              <a:rPr lang="en-US"/>
              <a:t>Equidad: Un algoritmo de contratación de personal que ha sido cuidadosamente diseñado y probado para asegurar que no favorece ni discrimina a los candidatos basándose en género, raza o edad.</a:t>
            </a:r>
          </a:p>
          <a:p>
            <a:r>
              <a:rPr lang="en-US"/>
              <a:t/>
            </a:r>
          </a:p>
          <a:p>
            <a:r>
              <a:rPr lang="en-US"/>
              <a:t>Privacidad y Seguridad: Un asistente virtual que utiliza cifrado y medidas de seguridad robustas para proteger los datos personales de los usuarios, y solo recopila la información necesaria con su consentimiento explícito.</a:t>
            </a:r>
          </a:p>
          <a:p>
            <a:r>
              <a:rPr lang="en-US"/>
              <a:t/>
            </a:r>
          </a:p>
          <a:p>
            <a:r>
              <a:rPr lang="en-US"/>
              <a:t>Beneficio Social: Un proyecto de IA que ayuda a optimizar las rutas de transporte público en una ciudad, mejorando la eficiencia y reduciendo la huella de carbono, beneficiando así a toda la comunidad.</a:t>
            </a:r>
          </a:p>
          <a:p>
            <a:r>
              <a:rPr lang="en-US"/>
              <a:t/>
            </a:r>
          </a:p>
          <a:p>
            <a:r>
              <a:rPr lang="en-US"/>
              <a:t>Responsabilidad: Una empresa de tecnología que implementa un sistema de IA para recomendaciones de productos, pero que también establece un comité de ética para revisar y abordar cualquier problema o queja relacionada con el sistema.</a:t>
            </a:r>
          </a:p>
          <a:p>
            <a:r>
              <a:rPr lang="en-US"/>
              <a:t/>
            </a:r>
          </a:p>
          <a:p>
            <a:r>
              <a:rPr lang="en-US"/>
              <a:t>Estos ejemplos ilustran cómo los principios éticos pueden aplicarse en situaciones reales, guiando el desarrollo y uso responsable de la tecnología de IA.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jpeg" Type="http://schemas.openxmlformats.org/officeDocument/2006/relationships/image"/><Relationship Id="rId26" Target="../media/VAEKUSDMC-Y.mp4" Type="http://schemas.openxmlformats.org/officeDocument/2006/relationships/video"/><Relationship Id="rId27" Target="../media/VAEKUSDMC-Y.mp4" Type="http://schemas.microsoft.com/office/2007/relationships/media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jpeg" Type="http://schemas.openxmlformats.org/officeDocument/2006/relationships/image"/><Relationship Id="rId15" Target="../media/image39.jpeg" Type="http://schemas.openxmlformats.org/officeDocument/2006/relationships/image"/><Relationship Id="rId16" Target="../media/image40.png" Type="http://schemas.openxmlformats.org/officeDocument/2006/relationships/image"/><Relationship Id="rId17" Target="../media/image41.svg" Type="http://schemas.openxmlformats.org/officeDocument/2006/relationships/image"/><Relationship Id="rId18" Target="../media/image42.png" Type="http://schemas.openxmlformats.org/officeDocument/2006/relationships/image"/><Relationship Id="rId19" Target="../media/image43.sv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8.png" Type="http://schemas.openxmlformats.org/officeDocument/2006/relationships/image"/><Relationship Id="rId21" Target="../media/image9.sv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jpe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15" Target="../media/image57.png" Type="http://schemas.openxmlformats.org/officeDocument/2006/relationships/image"/><Relationship Id="rId16" Target="../media/image58.svg" Type="http://schemas.openxmlformats.org/officeDocument/2006/relationships/image"/><Relationship Id="rId17" Target="../media/image59.png" Type="http://schemas.openxmlformats.org/officeDocument/2006/relationships/image"/><Relationship Id="rId18" Target="../media/image60.svg" Type="http://schemas.openxmlformats.org/officeDocument/2006/relationships/image"/><Relationship Id="rId19" Target="../media/image61.png" Type="http://schemas.openxmlformats.org/officeDocument/2006/relationships/image"/><Relationship Id="rId2" Target="../media/image46.png" Type="http://schemas.openxmlformats.org/officeDocument/2006/relationships/image"/><Relationship Id="rId20" Target="../media/image62.sv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6.png" Type="http://schemas.openxmlformats.org/officeDocument/2006/relationships/image"/><Relationship Id="rId20" Target="../media/image63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6.png" Type="http://schemas.openxmlformats.org/officeDocument/2006/relationships/image"/><Relationship Id="rId20" Target="../media/image64.jpeg" Type="http://schemas.openxmlformats.org/officeDocument/2006/relationships/image"/><Relationship Id="rId21" Target="../media/image65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567" t="0" r="-1756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68712" y="8715268"/>
            <a:ext cx="7920394" cy="104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87"/>
              </a:lnSpc>
            </a:pPr>
            <a:r>
              <a:rPr lang="en-US" sz="1991" spc="73">
                <a:solidFill>
                  <a:srgbClr val="FFFFFF"/>
                </a:solidFill>
                <a:latin typeface="Open Sans"/>
              </a:rPr>
              <a:t>SANDRA C. LIZARAN VILCHES</a:t>
            </a:r>
          </a:p>
          <a:p>
            <a:pPr algn="r">
              <a:lnSpc>
                <a:spcPts val="2787"/>
              </a:lnSpc>
            </a:pPr>
          </a:p>
          <a:p>
            <a:pPr algn="r">
              <a:lnSpc>
                <a:spcPts val="2787"/>
              </a:lnSpc>
              <a:spcBef>
                <a:spcPct val="0"/>
              </a:spcBef>
            </a:pPr>
            <a:r>
              <a:rPr lang="en-US" sz="1991" spc="73">
                <a:solidFill>
                  <a:srgbClr val="FFFFFF"/>
                </a:solidFill>
                <a:latin typeface="Open Sans"/>
              </a:rPr>
              <a:t>PROYECTO 5 -MIA - MARZO 2024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441332" y="328575"/>
            <a:ext cx="6737985" cy="8229600"/>
          </a:xfrm>
          <a:custGeom>
            <a:avLst/>
            <a:gdLst/>
            <a:ahLst/>
            <a:cxnLst/>
            <a:rect r="r" b="b" t="t" l="l"/>
            <a:pathLst>
              <a:path h="8229600" w="6737985">
                <a:moveTo>
                  <a:pt x="0" y="0"/>
                </a:moveTo>
                <a:lnTo>
                  <a:pt x="6737985" y="0"/>
                </a:lnTo>
                <a:lnTo>
                  <a:pt x="67379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94577" y="1314311"/>
            <a:ext cx="7967189" cy="2314348"/>
          </a:xfrm>
          <a:custGeom>
            <a:avLst/>
            <a:gdLst/>
            <a:ahLst/>
            <a:cxnLst/>
            <a:rect r="r" b="b" t="t" l="l"/>
            <a:pathLst>
              <a:path h="2314348" w="7967189">
                <a:moveTo>
                  <a:pt x="0" y="0"/>
                </a:moveTo>
                <a:lnTo>
                  <a:pt x="7967189" y="0"/>
                </a:lnTo>
                <a:lnTo>
                  <a:pt x="7967189" y="2314349"/>
                </a:lnTo>
                <a:lnTo>
                  <a:pt x="0" y="2314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075" r="0" b="-260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13629" y="3588912"/>
            <a:ext cx="11573191" cy="248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00"/>
              </a:lnSpc>
            </a:pPr>
            <a:r>
              <a:rPr lang="en-US" sz="6190" spc="86">
                <a:solidFill>
                  <a:srgbClr val="FFDE59"/>
                </a:solidFill>
                <a:latin typeface="Open Sans Bold Bold"/>
              </a:rPr>
              <a:t>SISTEMAS INTELIGENTES Y SUS APLICACIONES EN LA ACTUALIDAD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7060141" y="9674234"/>
            <a:ext cx="3916063" cy="3318863"/>
          </a:xfrm>
          <a:custGeom>
            <a:avLst/>
            <a:gdLst/>
            <a:ahLst/>
            <a:cxnLst/>
            <a:rect r="r" b="b" t="t" l="l"/>
            <a:pathLst>
              <a:path h="3318863" w="3916063">
                <a:moveTo>
                  <a:pt x="0" y="0"/>
                </a:moveTo>
                <a:lnTo>
                  <a:pt x="3916063" y="0"/>
                </a:lnTo>
                <a:lnTo>
                  <a:pt x="3916063" y="3318863"/>
                </a:lnTo>
                <a:lnTo>
                  <a:pt x="0" y="331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60215" y="2416988"/>
            <a:ext cx="5996103" cy="5996103"/>
          </a:xfrm>
          <a:custGeom>
            <a:avLst/>
            <a:gdLst/>
            <a:ahLst/>
            <a:cxnLst/>
            <a:rect r="r" b="b" t="t" l="l"/>
            <a:pathLst>
              <a:path h="5996103" w="5996103">
                <a:moveTo>
                  <a:pt x="0" y="0"/>
                </a:moveTo>
                <a:lnTo>
                  <a:pt x="5996103" y="0"/>
                </a:lnTo>
                <a:lnTo>
                  <a:pt x="5996103" y="5996103"/>
                </a:lnTo>
                <a:lnTo>
                  <a:pt x="0" y="5996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58741" y="91059"/>
            <a:ext cx="614934" cy="614934"/>
          </a:xfrm>
          <a:custGeom>
            <a:avLst/>
            <a:gdLst/>
            <a:ahLst/>
            <a:cxnLst/>
            <a:rect r="r" b="b" t="t" l="l"/>
            <a:pathLst>
              <a:path h="614934" w="614934">
                <a:moveTo>
                  <a:pt x="0" y="0"/>
                </a:moveTo>
                <a:lnTo>
                  <a:pt x="614934" y="0"/>
                </a:lnTo>
                <a:lnTo>
                  <a:pt x="614934" y="614934"/>
                </a:lnTo>
                <a:lnTo>
                  <a:pt x="0" y="614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7551000" y="283235"/>
            <a:ext cx="215893" cy="259331"/>
          </a:xfrm>
          <a:custGeom>
            <a:avLst/>
            <a:gdLst/>
            <a:ahLst/>
            <a:cxnLst/>
            <a:rect r="r" b="b" t="t" l="l"/>
            <a:pathLst>
              <a:path h="259331" w="215893">
                <a:moveTo>
                  <a:pt x="0" y="0"/>
                </a:moveTo>
                <a:lnTo>
                  <a:pt x="215892" y="0"/>
                </a:lnTo>
                <a:lnTo>
                  <a:pt x="215892" y="259330"/>
                </a:lnTo>
                <a:lnTo>
                  <a:pt x="0" y="2593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204" y="143514"/>
            <a:ext cx="1287938" cy="993322"/>
          </a:xfrm>
          <a:custGeom>
            <a:avLst/>
            <a:gdLst/>
            <a:ahLst/>
            <a:cxnLst/>
            <a:rect r="r" b="b" t="t" l="l"/>
            <a:pathLst>
              <a:path h="993322" w="1287938">
                <a:moveTo>
                  <a:pt x="0" y="0"/>
                </a:moveTo>
                <a:lnTo>
                  <a:pt x="1287938" y="0"/>
                </a:lnTo>
                <a:lnTo>
                  <a:pt x="1287938" y="993322"/>
                </a:lnTo>
                <a:lnTo>
                  <a:pt x="0" y="993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204" y="4556221"/>
            <a:ext cx="1514345" cy="1311802"/>
          </a:xfrm>
          <a:custGeom>
            <a:avLst/>
            <a:gdLst/>
            <a:ahLst/>
            <a:cxnLst/>
            <a:rect r="r" b="b" t="t" l="l"/>
            <a:pathLst>
              <a:path h="1311802" w="1514345">
                <a:moveTo>
                  <a:pt x="0" y="0"/>
                </a:moveTo>
                <a:lnTo>
                  <a:pt x="1514345" y="0"/>
                </a:lnTo>
                <a:lnTo>
                  <a:pt x="1514345" y="1311801"/>
                </a:lnTo>
                <a:lnTo>
                  <a:pt x="0" y="13118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04493">
            <a:off x="15690861" y="738104"/>
            <a:ext cx="1611157" cy="1101629"/>
          </a:xfrm>
          <a:custGeom>
            <a:avLst/>
            <a:gdLst/>
            <a:ahLst/>
            <a:cxnLst/>
            <a:rect r="r" b="b" t="t" l="l"/>
            <a:pathLst>
              <a:path h="1101629" w="1611157">
                <a:moveTo>
                  <a:pt x="0" y="0"/>
                </a:moveTo>
                <a:lnTo>
                  <a:pt x="1611158" y="0"/>
                </a:lnTo>
                <a:lnTo>
                  <a:pt x="1611158" y="1101629"/>
                </a:lnTo>
                <a:lnTo>
                  <a:pt x="0" y="11016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17827" y="4508964"/>
            <a:ext cx="1351605" cy="1312746"/>
          </a:xfrm>
          <a:custGeom>
            <a:avLst/>
            <a:gdLst/>
            <a:ahLst/>
            <a:cxnLst/>
            <a:rect r="r" b="b" t="t" l="l"/>
            <a:pathLst>
              <a:path h="1312746" w="1351605">
                <a:moveTo>
                  <a:pt x="0" y="0"/>
                </a:moveTo>
                <a:lnTo>
                  <a:pt x="1351605" y="0"/>
                </a:lnTo>
                <a:lnTo>
                  <a:pt x="1351605" y="1312746"/>
                </a:lnTo>
                <a:lnTo>
                  <a:pt x="0" y="131274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44325" y="314071"/>
            <a:ext cx="1347838" cy="1384172"/>
          </a:xfrm>
          <a:custGeom>
            <a:avLst/>
            <a:gdLst/>
            <a:ahLst/>
            <a:cxnLst/>
            <a:rect r="r" b="b" t="t" l="l"/>
            <a:pathLst>
              <a:path h="1384172" w="1347838">
                <a:moveTo>
                  <a:pt x="0" y="0"/>
                </a:moveTo>
                <a:lnTo>
                  <a:pt x="1347838" y="0"/>
                </a:lnTo>
                <a:lnTo>
                  <a:pt x="1347838" y="1384173"/>
                </a:lnTo>
                <a:lnTo>
                  <a:pt x="0" y="138417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16177" y="7152188"/>
            <a:ext cx="1677030" cy="1467401"/>
          </a:xfrm>
          <a:custGeom>
            <a:avLst/>
            <a:gdLst/>
            <a:ahLst/>
            <a:cxnLst/>
            <a:rect r="r" b="b" t="t" l="l"/>
            <a:pathLst>
              <a:path h="1467401" w="1677030">
                <a:moveTo>
                  <a:pt x="0" y="0"/>
                </a:moveTo>
                <a:lnTo>
                  <a:pt x="1677030" y="0"/>
                </a:lnTo>
                <a:lnTo>
                  <a:pt x="1677030" y="1467401"/>
                </a:lnTo>
                <a:lnTo>
                  <a:pt x="0" y="146740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37348" y="8467507"/>
            <a:ext cx="1348862" cy="1256128"/>
          </a:xfrm>
          <a:custGeom>
            <a:avLst/>
            <a:gdLst/>
            <a:ahLst/>
            <a:cxnLst/>
            <a:rect r="r" b="b" t="t" l="l"/>
            <a:pathLst>
              <a:path h="1256128" w="1348862">
                <a:moveTo>
                  <a:pt x="0" y="0"/>
                </a:moveTo>
                <a:lnTo>
                  <a:pt x="1348862" y="0"/>
                </a:lnTo>
                <a:lnTo>
                  <a:pt x="1348862" y="1256128"/>
                </a:lnTo>
                <a:lnTo>
                  <a:pt x="0" y="1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369432" y="7609110"/>
            <a:ext cx="3681545" cy="154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026">
                <a:solidFill>
                  <a:srgbClr val="000000"/>
                </a:solidFill>
                <a:latin typeface="Open Sauce"/>
              </a:rPr>
              <a:t>Capacidad para generar ideas, soluciones o enfoques nuevos y originales. </a:t>
            </a:r>
          </a:p>
          <a:p>
            <a:pPr>
              <a:lnSpc>
                <a:spcPts val="312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5400000">
            <a:off x="17212541" y="9826634"/>
            <a:ext cx="3916063" cy="3318863"/>
          </a:xfrm>
          <a:custGeom>
            <a:avLst/>
            <a:gdLst/>
            <a:ahLst/>
            <a:cxnLst/>
            <a:rect r="r" b="b" t="t" l="l"/>
            <a:pathLst>
              <a:path h="3318863" w="3916063">
                <a:moveTo>
                  <a:pt x="0" y="0"/>
                </a:moveTo>
                <a:lnTo>
                  <a:pt x="3916063" y="0"/>
                </a:lnTo>
                <a:lnTo>
                  <a:pt x="3916063" y="3318863"/>
                </a:lnTo>
                <a:lnTo>
                  <a:pt x="0" y="331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4993133" y="5047730"/>
            <a:ext cx="5963184" cy="336536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4612261" y="2639267"/>
            <a:ext cx="6637594" cy="198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3269">
                <a:solidFill>
                  <a:srgbClr val="000000"/>
                </a:solidFill>
                <a:latin typeface="Open Sans Bold Bold"/>
              </a:rPr>
              <a:t>CARACTERÍSTICAS PARA QUE UN SISTEMA INFORMÁTICO PUEDA CONSIDERARSE INTELIGENTE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5878" y="765997"/>
            <a:ext cx="485236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Capacidad de Aprendizaje</a:t>
            </a:r>
          </a:p>
        </p:txBody>
      </p:sp>
      <p:sp>
        <p:nvSpPr>
          <p:cNvPr name="TextBox 18" id="18"/>
          <p:cNvSpPr txBox="true"/>
          <p:nvPr/>
        </p:nvSpPr>
        <p:spPr>
          <a:xfrm rot="-2174518">
            <a:off x="15644962" y="620312"/>
            <a:ext cx="5672929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Percepción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5632" y="3781048"/>
            <a:ext cx="2949411" cy="66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2"/>
              </a:lnSpc>
            </a:pPr>
            <a:r>
              <a:rPr lang="en-US" sz="1800">
                <a:solidFill>
                  <a:srgbClr val="044CAB"/>
                </a:solidFill>
                <a:latin typeface="Open Sauce Bold"/>
              </a:rPr>
              <a:t>Razonamiento y Solución de Problemas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2912" y="3830038"/>
            <a:ext cx="5606034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Procesamiento del Lenguaje Natural (PLN)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7549" y="1213298"/>
            <a:ext cx="4133591" cy="150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27"/>
              </a:lnSpc>
            </a:pPr>
            <a:r>
              <a:rPr lang="en-US" sz="1734">
                <a:solidFill>
                  <a:srgbClr val="000000"/>
                </a:solidFill>
                <a:latin typeface="Open Sauce"/>
              </a:rPr>
              <a:t>Como ejemplo, un algoritmo de aprendizaje automático que mejora su habilidad para identificar patrones en datos médicos a medida que procesa más registros de pacientes.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43394" y="3849088"/>
            <a:ext cx="6317332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588598" y="4673466"/>
            <a:ext cx="3342609" cy="1507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1"/>
              </a:lnSpc>
            </a:pPr>
            <a:r>
              <a:rPr lang="en-US" sz="1758">
                <a:solidFill>
                  <a:srgbClr val="000000"/>
                </a:solidFill>
                <a:latin typeface="Open Sauce"/>
              </a:rPr>
              <a:t>Capacidad para resolver problemas complejos, tomar decisiones y realizar inferencias lógicas. </a:t>
            </a:r>
          </a:p>
          <a:p>
            <a:pPr>
              <a:lnSpc>
                <a:spcPts val="2461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251604" y="1213298"/>
            <a:ext cx="4457541" cy="120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429"/>
              </a:lnSpc>
              <a:spcBef>
                <a:spcPct val="0"/>
              </a:spcBef>
            </a:pPr>
            <a:r>
              <a:rPr lang="en-US" sz="1735" strike="noStrike" u="none">
                <a:solidFill>
                  <a:srgbClr val="000000"/>
                </a:solidFill>
                <a:latin typeface="Open Sauce"/>
              </a:rPr>
              <a:t>Habilidad para interpretar y entender información sensorial, como imágenes y sonidos. </a:t>
            </a:r>
          </a:p>
          <a:p>
            <a:pPr algn="r" marL="0" indent="0" lvl="0">
              <a:lnSpc>
                <a:spcPts val="2429"/>
              </a:lnSpc>
              <a:spcBef>
                <a:spcPct val="0"/>
              </a:spcBef>
            </a:pPr>
            <a:r>
              <a:rPr lang="en-US" sz="1735" strike="noStrike" u="none">
                <a:solidFill>
                  <a:srgbClr val="000000"/>
                </a:solidFill>
                <a:latin typeface="Open Sauce Italics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88443" y="4316908"/>
            <a:ext cx="3881461" cy="150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62"/>
              </a:lnSpc>
              <a:spcBef>
                <a:spcPct val="0"/>
              </a:spcBef>
            </a:pPr>
            <a:r>
              <a:rPr lang="en-US" sz="1988">
                <a:solidFill>
                  <a:srgbClr val="000000"/>
                </a:solidFill>
                <a:latin typeface="Open Sauce Bold"/>
              </a:rPr>
              <a:t>C</a:t>
            </a:r>
            <a:r>
              <a:rPr lang="en-US" sz="1988">
                <a:solidFill>
                  <a:srgbClr val="000000"/>
                </a:solidFill>
                <a:latin typeface="Open Sauce"/>
              </a:rPr>
              <a:t>apacidad para entender, interpretar y generar lenguaje humano. </a:t>
            </a:r>
          </a:p>
          <a:p>
            <a:pPr>
              <a:lnSpc>
                <a:spcPts val="3062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5527635" y="1624076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Autonomía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58838" y="410629"/>
            <a:ext cx="3770323" cy="128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83"/>
              </a:lnSpc>
            </a:pPr>
            <a:r>
              <a:rPr lang="en-US" sz="1677">
                <a:solidFill>
                  <a:srgbClr val="000000"/>
                </a:solidFill>
                <a:latin typeface="Open Sauce"/>
              </a:rPr>
              <a:t>Capacidad para entender, interpretar y generar lenguaje humano. </a:t>
            </a:r>
          </a:p>
          <a:p>
            <a:pPr>
              <a:lnSpc>
                <a:spcPts val="258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534141" y="6781348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Creatividad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61354" y="8248749"/>
            <a:ext cx="4335837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000">
                <a:solidFill>
                  <a:srgbClr val="044CAB"/>
                </a:solidFill>
                <a:latin typeface="Open Sauce Bold"/>
              </a:rPr>
              <a:t>Interacción Social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1354" y="8727920"/>
            <a:ext cx="5007377" cy="140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7"/>
              </a:lnSpc>
            </a:pPr>
            <a:r>
              <a:rPr lang="en-US" sz="1914">
                <a:solidFill>
                  <a:srgbClr val="000000"/>
                </a:solidFill>
                <a:latin typeface="Open Sauce"/>
              </a:rPr>
              <a:t>Habilidad para interactuar efectivamente con humanos, comprendiendo emociones y contextos sociales. </a:t>
            </a:r>
          </a:p>
          <a:p>
            <a:pPr>
              <a:lnSpc>
                <a:spcPts val="248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80326" y="833767"/>
            <a:ext cx="6133809" cy="1786472"/>
          </a:xfrm>
          <a:custGeom>
            <a:avLst/>
            <a:gdLst/>
            <a:ahLst/>
            <a:cxnLst/>
            <a:rect r="r" b="b" t="t" l="l"/>
            <a:pathLst>
              <a:path h="1786472" w="6133809">
                <a:moveTo>
                  <a:pt x="0" y="0"/>
                </a:moveTo>
                <a:lnTo>
                  <a:pt x="6133810" y="0"/>
                </a:lnTo>
                <a:lnTo>
                  <a:pt x="6133810" y="1786472"/>
                </a:lnTo>
                <a:lnTo>
                  <a:pt x="0" y="178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029146"/>
            <a:ext cx="7891713" cy="5257854"/>
          </a:xfrm>
          <a:custGeom>
            <a:avLst/>
            <a:gdLst/>
            <a:ahLst/>
            <a:cxnLst/>
            <a:rect r="r" b="b" t="t" l="l"/>
            <a:pathLst>
              <a:path h="5257854" w="7891713">
                <a:moveTo>
                  <a:pt x="0" y="0"/>
                </a:moveTo>
                <a:lnTo>
                  <a:pt x="7891713" y="0"/>
                </a:lnTo>
                <a:lnTo>
                  <a:pt x="7891713" y="5257854"/>
                </a:lnTo>
                <a:lnTo>
                  <a:pt x="0" y="5257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14578" y="2470078"/>
            <a:ext cx="2673422" cy="2673422"/>
          </a:xfrm>
          <a:custGeom>
            <a:avLst/>
            <a:gdLst/>
            <a:ahLst/>
            <a:cxnLst/>
            <a:rect r="r" b="b" t="t" l="l"/>
            <a:pathLst>
              <a:path h="2673422" w="2673422">
                <a:moveTo>
                  <a:pt x="0" y="0"/>
                </a:moveTo>
                <a:lnTo>
                  <a:pt x="2673422" y="0"/>
                </a:lnTo>
                <a:lnTo>
                  <a:pt x="2673422" y="2673422"/>
                </a:lnTo>
                <a:lnTo>
                  <a:pt x="0" y="2673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91713" y="-1339901"/>
            <a:ext cx="10396287" cy="6133809"/>
          </a:xfrm>
          <a:custGeom>
            <a:avLst/>
            <a:gdLst/>
            <a:ahLst/>
            <a:cxnLst/>
            <a:rect r="r" b="b" t="t" l="l"/>
            <a:pathLst>
              <a:path h="6133809" w="10396287">
                <a:moveTo>
                  <a:pt x="0" y="0"/>
                </a:moveTo>
                <a:lnTo>
                  <a:pt x="10396287" y="0"/>
                </a:lnTo>
                <a:lnTo>
                  <a:pt x="10396287" y="6133809"/>
                </a:lnTo>
                <a:lnTo>
                  <a:pt x="0" y="613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10284" y="3747717"/>
            <a:ext cx="2562858" cy="2562858"/>
          </a:xfrm>
          <a:custGeom>
            <a:avLst/>
            <a:gdLst/>
            <a:ahLst/>
            <a:cxnLst/>
            <a:rect r="r" b="b" t="t" l="l"/>
            <a:pathLst>
              <a:path h="2562858" w="2562858">
                <a:moveTo>
                  <a:pt x="0" y="0"/>
                </a:moveTo>
                <a:lnTo>
                  <a:pt x="2562858" y="0"/>
                </a:lnTo>
                <a:lnTo>
                  <a:pt x="2562858" y="2562858"/>
                </a:lnTo>
                <a:lnTo>
                  <a:pt x="0" y="2562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73115" y="4116290"/>
            <a:ext cx="1837196" cy="1825713"/>
          </a:xfrm>
          <a:custGeom>
            <a:avLst/>
            <a:gdLst/>
            <a:ahLst/>
            <a:cxnLst/>
            <a:rect r="r" b="b" t="t" l="l"/>
            <a:pathLst>
              <a:path h="1825713" w="1837196">
                <a:moveTo>
                  <a:pt x="0" y="0"/>
                </a:moveTo>
                <a:lnTo>
                  <a:pt x="1837196" y="0"/>
                </a:lnTo>
                <a:lnTo>
                  <a:pt x="1837196" y="1825713"/>
                </a:lnTo>
                <a:lnTo>
                  <a:pt x="0" y="18257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34611" y="1028700"/>
            <a:ext cx="3524689" cy="2719017"/>
          </a:xfrm>
          <a:custGeom>
            <a:avLst/>
            <a:gdLst/>
            <a:ahLst/>
            <a:cxnLst/>
            <a:rect r="r" b="b" t="t" l="l"/>
            <a:pathLst>
              <a:path h="2719017" w="3524689">
                <a:moveTo>
                  <a:pt x="0" y="0"/>
                </a:moveTo>
                <a:lnTo>
                  <a:pt x="3524689" y="0"/>
                </a:lnTo>
                <a:lnTo>
                  <a:pt x="3524689" y="2719017"/>
                </a:lnTo>
                <a:lnTo>
                  <a:pt x="0" y="27190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5499" t="0" r="-8947" b="-748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028700"/>
            <a:ext cx="3524689" cy="2719017"/>
          </a:xfrm>
          <a:custGeom>
            <a:avLst/>
            <a:gdLst/>
            <a:ahLst/>
            <a:cxnLst/>
            <a:rect r="r" b="b" t="t" l="l"/>
            <a:pathLst>
              <a:path h="2719017" w="3524689">
                <a:moveTo>
                  <a:pt x="0" y="0"/>
                </a:moveTo>
                <a:lnTo>
                  <a:pt x="3524689" y="0"/>
                </a:lnTo>
                <a:lnTo>
                  <a:pt x="3524689" y="2719017"/>
                </a:lnTo>
                <a:lnTo>
                  <a:pt x="0" y="27190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4268" t="0" r="-6259" b="-59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80878" y="4518311"/>
            <a:ext cx="1021670" cy="1021670"/>
          </a:xfrm>
          <a:custGeom>
            <a:avLst/>
            <a:gdLst/>
            <a:ahLst/>
            <a:cxnLst/>
            <a:rect r="r" b="b" t="t" l="l"/>
            <a:pathLst>
              <a:path h="1021670" w="1021670">
                <a:moveTo>
                  <a:pt x="0" y="0"/>
                </a:moveTo>
                <a:lnTo>
                  <a:pt x="1021670" y="0"/>
                </a:lnTo>
                <a:lnTo>
                  <a:pt x="1021670" y="1021670"/>
                </a:lnTo>
                <a:lnTo>
                  <a:pt x="0" y="10216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-1698771" y="-1698771"/>
            <a:ext cx="2727471" cy="2727471"/>
          </a:xfrm>
          <a:custGeom>
            <a:avLst/>
            <a:gdLst/>
            <a:ahLst/>
            <a:cxnLst/>
            <a:rect r="r" b="b" t="t" l="l"/>
            <a:pathLst>
              <a:path h="2727471" w="2727471">
                <a:moveTo>
                  <a:pt x="0" y="0"/>
                </a:moveTo>
                <a:lnTo>
                  <a:pt x="2727471" y="0"/>
                </a:lnTo>
                <a:lnTo>
                  <a:pt x="2727471" y="2727471"/>
                </a:lnTo>
                <a:lnTo>
                  <a:pt x="0" y="27274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9258300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7442568" y="9406575"/>
            <a:ext cx="347839" cy="417825"/>
          </a:xfrm>
          <a:custGeom>
            <a:avLst/>
            <a:gdLst/>
            <a:ahLst/>
            <a:cxnLst/>
            <a:rect r="r" b="b" t="t" l="l"/>
            <a:pathLst>
              <a:path h="417825" w="347839">
                <a:moveTo>
                  <a:pt x="0" y="0"/>
                </a:moveTo>
                <a:lnTo>
                  <a:pt x="347839" y="0"/>
                </a:lnTo>
                <a:lnTo>
                  <a:pt x="347839" y="417825"/>
                </a:lnTo>
                <a:lnTo>
                  <a:pt x="0" y="41782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23035" y="127030"/>
            <a:ext cx="7694130" cy="72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5"/>
              </a:lnSpc>
            </a:pPr>
            <a:r>
              <a:rPr lang="en-US" sz="4963">
                <a:solidFill>
                  <a:srgbClr val="000000"/>
                </a:solidFill>
                <a:latin typeface="Open Sans Bold Bold"/>
              </a:rPr>
              <a:t>PRINCIPIOS PARA UN DESARROLLO ÉTICO Y RESPONSABLE DE LA IA</a:t>
            </a:r>
          </a:p>
          <a:p>
            <a:pPr>
              <a:lnSpc>
                <a:spcPts val="8007"/>
              </a:lnSpc>
            </a:pPr>
          </a:p>
          <a:p>
            <a:pPr>
              <a:lnSpc>
                <a:spcPts val="8007"/>
              </a:lnSpc>
            </a:pPr>
          </a:p>
          <a:p>
            <a:pPr>
              <a:lnSpc>
                <a:spcPts val="8007"/>
              </a:lnSpc>
            </a:pPr>
          </a:p>
          <a:p>
            <a:pPr>
              <a:lnSpc>
                <a:spcPts val="8007"/>
              </a:lnSpc>
            </a:pPr>
          </a:p>
          <a:p>
            <a:pPr>
              <a:lnSpc>
                <a:spcPts val="713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069670" y="5865803"/>
            <a:ext cx="10040373" cy="399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Transparencia: Entender cómo y por qué la IA toma decisiones.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Equidad: Asegurarse de que la IA no sea sesgada o discriminatoria.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Privacidad y Seguridad: Proteger los datos personales y mantenerlos seguros.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Beneficio Social: Desarrollar IA que ayude a la sociedad, evitando daños.</a:t>
            </a:r>
          </a:p>
          <a:p>
            <a:pPr marL="493109" indent="-246554" lvl="1">
              <a:lnSpc>
                <a:spcPts val="3517"/>
              </a:lnSpc>
              <a:buFont typeface="Arial"/>
              <a:buChar char="•"/>
            </a:pPr>
            <a:r>
              <a:rPr lang="en-US" sz="2283">
                <a:solidFill>
                  <a:srgbClr val="000000"/>
                </a:solidFill>
                <a:latin typeface="Open Sauce"/>
              </a:rPr>
              <a:t>Responsabilidad: Ser responsable de las acciones y efectos de la IA.</a:t>
            </a:r>
          </a:p>
          <a:p>
            <a:pPr>
              <a:lnSpc>
                <a:spcPts val="351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424863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7697" y="3214489"/>
            <a:ext cx="3847529" cy="3858022"/>
            <a:chOff x="0" y="0"/>
            <a:chExt cx="5130039" cy="514403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/>
            <a:srcRect l="0" t="14528" r="0" b="14528"/>
            <a:stretch>
              <a:fillRect/>
            </a:stretch>
          </p:blipFill>
          <p:spPr>
            <a:xfrm flipH="false" flipV="false">
              <a:off x="0" y="0"/>
              <a:ext cx="5130039" cy="514403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53846" y="1181669"/>
            <a:ext cx="11294132" cy="962093"/>
          </a:xfrm>
          <a:custGeom>
            <a:avLst/>
            <a:gdLst/>
            <a:ahLst/>
            <a:cxnLst/>
            <a:rect r="r" b="b" t="t" l="l"/>
            <a:pathLst>
              <a:path h="962093" w="11294132">
                <a:moveTo>
                  <a:pt x="0" y="0"/>
                </a:moveTo>
                <a:lnTo>
                  <a:pt x="11294132" y="0"/>
                </a:lnTo>
                <a:lnTo>
                  <a:pt x="11294132" y="962093"/>
                </a:lnTo>
                <a:lnTo>
                  <a:pt x="0" y="962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70295" y="1188468"/>
            <a:ext cx="11261235" cy="9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18"/>
              </a:lnSpc>
            </a:pPr>
            <a:r>
              <a:rPr lang="en-US" sz="1700">
                <a:solidFill>
                  <a:srgbClr val="000000"/>
                </a:solidFill>
                <a:latin typeface="Open Sauce"/>
              </a:rPr>
              <a:t>Estos asistentes pueden responder preguntas, poner música, o recordarte tus citas. Estos asistentes pueden entender lo que dices y responderte como si fueran una persona. Aprenden de las preguntas que les haces para mejorar sus respuestas en el futuro.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673" y="155765"/>
            <a:ext cx="3804561" cy="4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B2132"/>
                </a:solidFill>
                <a:latin typeface="Open Sans Bold Bold"/>
              </a:rPr>
              <a:t> </a:t>
            </a:r>
            <a:r>
              <a:rPr lang="en-US" sz="3002">
                <a:solidFill>
                  <a:srgbClr val="FFFFFF"/>
                </a:solidFill>
                <a:latin typeface="Open Sans Bold Bold"/>
              </a:rPr>
              <a:t>APLICACIONES ACTUALES DE LA INTELIGENCIA ARTIFICIAL Y CARACTERÍSTICAS DE IA QUE SE CUMPLEN Y LAS QUE NO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009805" y="202343"/>
            <a:ext cx="11953608" cy="123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8"/>
              </a:lnSpc>
            </a:pPr>
            <a:r>
              <a:rPr lang="en-US" sz="2399">
                <a:solidFill>
                  <a:srgbClr val="004AAD"/>
                </a:solidFill>
                <a:latin typeface="Open Sans Bold"/>
              </a:rPr>
              <a:t>Asistentes Virtuales ( Siri de Apple, Alexa de Amazon o Google Assistant)</a:t>
            </a:r>
          </a:p>
          <a:p>
            <a:pPr>
              <a:lnSpc>
                <a:spcPts val="3358"/>
              </a:lnSpc>
            </a:pPr>
            <a:r>
              <a:rPr lang="en-US" sz="2399">
                <a:solidFill>
                  <a:srgbClr val="004AAD"/>
                </a:solidFill>
                <a:latin typeface="Open Sans Bold"/>
              </a:rPr>
              <a:t>( Tecnología y Comunicación )</a:t>
            </a:r>
          </a:p>
          <a:p>
            <a:pPr>
              <a:lnSpc>
                <a:spcPts val="3358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986609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62267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84549" y="9872883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33113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815595" y="2326642"/>
            <a:ext cx="366278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BF63"/>
                </a:solidFill>
                <a:latin typeface="Open Sauce Bold"/>
              </a:rPr>
              <a:t> Cumplen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36243" y="2743955"/>
            <a:ext cx="416875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914D"/>
                </a:solidFill>
                <a:latin typeface="Open Sauce Bold"/>
              </a:rPr>
              <a:t>Cumplen Parcialmente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1382" y="3166864"/>
            <a:ext cx="432182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40000"/>
                </a:solidFill>
                <a:latin typeface="Open Sauce Bold"/>
              </a:rPr>
              <a:t>No Cumplen o son Limitadas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36243" y="3185914"/>
            <a:ext cx="3627860" cy="532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06">
                <a:solidFill>
                  <a:srgbClr val="044CAB"/>
                </a:solidFill>
                <a:latin typeface="Open Sauce Bold"/>
              </a:rPr>
              <a:t>Interacción Social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Aunque interactúan con los  usuarios mediante el lenguaje, su comprensión de los contextos sociales y emocionales es limitada y basada en algoritmos, no en una verdadera comprensión social.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06">
                <a:solidFill>
                  <a:srgbClr val="044CAB"/>
                </a:solidFill>
                <a:latin typeface="Open Sauce Bold"/>
              </a:rPr>
              <a:t>Autonomía</a:t>
            </a:r>
            <a:r>
              <a:rPr lang="en-US" sz="1806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Pueden realizar tareas y responder preguntas de forma autónoma, pero su autonomía está limitada a las funciones programadas y no incluye toma de decisiones independiente en situaciones complejas.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43129" y="2846226"/>
            <a:ext cx="3898002" cy="565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Aprendizaje Automático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Permite a los asistentes mejorar progresivamente en comprensión y comunicación, adaptándose a las necesidades y patrones de los usuarios.</a:t>
            </a:r>
          </a:p>
          <a:p>
            <a:pPr>
              <a:lnSpc>
                <a:spcPts val="2404"/>
              </a:lnSpc>
              <a:spcBef>
                <a:spcPct val="0"/>
              </a:spcBef>
            </a:pP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Procesamiento del Lenguaje Natural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 Son expertos en procesar y entender el lenguaje humano, tanto escrito como hablado, lo que les permite interactuar de manera natural con los usuarios. No solo captan las palabras, sino que también analizan el contexto y la intención detrás de ellas.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631382" y="3603372"/>
            <a:ext cx="4194018" cy="671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Razonamiento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Aunque interactúan con los  usuarios mediante el lenguaje, su comprensión de los contextos sociales y emocionales es limitada y basada en algoritmos, no en una verdadera comprensión social.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Creatividad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1B2132"/>
                </a:solidFill>
                <a:latin typeface="Open Sauce"/>
              </a:rPr>
              <a:t>no generan ideas o soluciones creativas por sí mismos; sus respuestas y acciones están limitadas a lo que han sido programados para realizar y lo que pueden aprender dentro de esos parámetros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44CAB"/>
                </a:solidFill>
                <a:latin typeface="Open Sauce Bold"/>
              </a:rPr>
              <a:t>-Percepción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se limita principalmente al procesamiento del lenguaje y, en algunos casos, a la capacidad de reconocer voces individuales, pero no incluye la percepción visual o sensorial avanzada que se encuentra en otras aplicaciones de IA.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424863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83142" y="1242965"/>
            <a:ext cx="12476158" cy="1062784"/>
          </a:xfrm>
          <a:custGeom>
            <a:avLst/>
            <a:gdLst/>
            <a:ahLst/>
            <a:cxnLst/>
            <a:rect r="r" b="b" t="t" l="l"/>
            <a:pathLst>
              <a:path h="1062784" w="12476158">
                <a:moveTo>
                  <a:pt x="0" y="0"/>
                </a:moveTo>
                <a:lnTo>
                  <a:pt x="12476158" y="0"/>
                </a:lnTo>
                <a:lnTo>
                  <a:pt x="12476158" y="1062784"/>
                </a:lnTo>
                <a:lnTo>
                  <a:pt x="0" y="106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6609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2267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4549" y="9872883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33113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8199" y="6003578"/>
            <a:ext cx="1290369" cy="725833"/>
          </a:xfrm>
          <a:custGeom>
            <a:avLst/>
            <a:gdLst/>
            <a:ahLst/>
            <a:cxnLst/>
            <a:rect r="r" b="b" t="t" l="l"/>
            <a:pathLst>
              <a:path h="725833" w="1290369">
                <a:moveTo>
                  <a:pt x="0" y="0"/>
                </a:moveTo>
                <a:lnTo>
                  <a:pt x="1290369" y="0"/>
                </a:lnTo>
                <a:lnTo>
                  <a:pt x="1290369" y="725833"/>
                </a:lnTo>
                <a:lnTo>
                  <a:pt x="0" y="7258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39447" r="0" b="-3944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90340" y="1176352"/>
            <a:ext cx="12337340" cy="114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58"/>
              </a:lnSpc>
            </a:pPr>
            <a:r>
              <a:rPr lang="en-US" sz="1531">
                <a:solidFill>
                  <a:srgbClr val="000000"/>
                </a:solidFill>
                <a:latin typeface="Open Sauce"/>
              </a:rPr>
              <a:t>Sistemas de inteligencia artificial analizan imágenes médicas, como radiografías, resonancias magnéticas o tomografías computarizadas, para ayudar a detectar y diagnosticar enfermedades. Usan algoritmos de aprendizaje automático, especialmente deep learning, para identificar patrones, anomalías y signos de condiciones médicas que pueden ser difíciles de discernir a simple vista.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90340" y="2516726"/>
            <a:ext cx="366278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BF63"/>
                </a:solidFill>
                <a:latin typeface="Open Sauce Bold"/>
              </a:rPr>
              <a:t> Cumplen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228093"/>
            <a:ext cx="416875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914D"/>
                </a:solidFill>
                <a:latin typeface="Open Sauce Bold"/>
              </a:rPr>
              <a:t>Cumplen Parcialmente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82029" y="3674821"/>
            <a:ext cx="432182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40000"/>
                </a:solidFill>
                <a:latin typeface="Open Sauce Bold"/>
              </a:rPr>
              <a:t>No Cumplen o son Limitadas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07291" y="3693871"/>
            <a:ext cx="3627860" cy="249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06">
                <a:solidFill>
                  <a:srgbClr val="044CAB"/>
                </a:solidFill>
                <a:latin typeface="Open Sauce Bold"/>
              </a:rPr>
              <a:t>Razonamiento 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Es limitado al analizar imágenes y sugerir diagnósticos basados en patrones aprendidos, pero no replica el razonamiento complejo y global de un médico.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890340" y="3079691"/>
            <a:ext cx="4007772" cy="4076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Aprendizaje Automático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Mejora continuamente su capacidad de diagnóstico a través del análisis de grandes conjuntos de datos de imágenes médicas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</a:p>
          <a:p>
            <a:pPr>
              <a:lnSpc>
                <a:spcPts val="2404"/>
              </a:lnSpc>
              <a:spcBef>
                <a:spcPct val="0"/>
              </a:spcBef>
            </a:pP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817">
                <a:solidFill>
                  <a:srgbClr val="044CAB"/>
                </a:solidFill>
                <a:latin typeface="Open Sauce Bold"/>
              </a:rPr>
              <a:t>Percepción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  <a:r>
              <a:rPr lang="en-US" sz="1817">
                <a:solidFill>
                  <a:srgbClr val="000000"/>
                </a:solidFill>
                <a:latin typeface="Open Sauce"/>
              </a:rPr>
              <a:t>Interpreta con precisión imágenes médicas, a menudo detectando detalles que pueden ser difíciles de percibir para el ojo humano</a:t>
            </a:r>
          </a:p>
          <a:p>
            <a:pPr>
              <a:lnSpc>
                <a:spcPts val="254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631382" y="4280895"/>
            <a:ext cx="4194018" cy="467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Autonomia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Aunque puede procesar y analizar datos de forma independiente, todavía requiere la supervisión y validación final de un profesional médico.</a:t>
            </a: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06">
                <a:solidFill>
                  <a:srgbClr val="044CAB"/>
                </a:solidFill>
                <a:latin typeface="Open Sauce Bold"/>
              </a:rPr>
              <a:t>Creatividad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1B2132"/>
                </a:solidFill>
                <a:latin typeface="Open Sauce"/>
              </a:rPr>
              <a:t>Su funcionamiento se basa en algoritmos definidos y no en la generación de nuevas ideas o enfoques.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</a:p>
          <a:p>
            <a:pPr>
              <a:lnSpc>
                <a:spcPts val="2669"/>
              </a:lnSpc>
              <a:spcBef>
                <a:spcPct val="0"/>
              </a:spcBef>
            </a:pPr>
          </a:p>
          <a:p>
            <a:pPr>
              <a:lnSpc>
                <a:spcPts val="2505"/>
              </a:lnSpc>
              <a:spcBef>
                <a:spcPct val="0"/>
              </a:spcBef>
            </a:pPr>
            <a:r>
              <a:rPr lang="en-US" sz="1789">
                <a:solidFill>
                  <a:srgbClr val="044CAB"/>
                </a:solidFill>
                <a:latin typeface="Open Sauce Bold"/>
              </a:rPr>
              <a:t>-Interacción social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  <a:r>
              <a:rPr lang="en-US" sz="1589">
                <a:solidFill>
                  <a:srgbClr val="000000"/>
                </a:solidFill>
                <a:latin typeface="Open Sauce"/>
              </a:rPr>
              <a:t>Se enfoca únicamente en el análisis técnico de imágenes médicas.</a:t>
            </a:r>
          </a:p>
          <a:p>
            <a:pPr>
              <a:lnSpc>
                <a:spcPts val="2225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783142" y="277650"/>
            <a:ext cx="6856147" cy="860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44CAB"/>
                </a:solidFill>
                <a:latin typeface="Open Sauce Bold"/>
              </a:rPr>
              <a:t>Diagnóstico Asistido por IA en Radiología </a:t>
            </a:r>
          </a:p>
          <a:p>
            <a:pPr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044CAB"/>
                </a:solidFill>
                <a:latin typeface="Open Sauce Bold"/>
              </a:rPr>
              <a:t>( Medicina)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1823" y="249854"/>
            <a:ext cx="3804561" cy="4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B2132"/>
                </a:solidFill>
                <a:latin typeface="Open Sans Bold Bold"/>
              </a:rPr>
              <a:t> </a:t>
            </a:r>
            <a:r>
              <a:rPr lang="en-US" sz="3002">
                <a:solidFill>
                  <a:srgbClr val="FFFFFF"/>
                </a:solidFill>
                <a:latin typeface="Open Sans Bold Bold"/>
              </a:rPr>
              <a:t>APLICACIONES ACTUALES DE LA INTELIGENCIA ARTIFICIAL Y CARACTERÍSTICAS DE IA QUE SE CUMPLEN Y LAS QUE NO</a:t>
            </a:r>
          </a:p>
          <a:p>
            <a:pPr>
              <a:lnSpc>
                <a:spcPts val="567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521098" y="1979996"/>
            <a:ext cx="10723741" cy="6327007"/>
          </a:xfrm>
          <a:custGeom>
            <a:avLst/>
            <a:gdLst/>
            <a:ahLst/>
            <a:cxnLst/>
            <a:rect r="r" b="b" t="t" l="l"/>
            <a:pathLst>
              <a:path h="6327007" w="10723741">
                <a:moveTo>
                  <a:pt x="0" y="0"/>
                </a:moveTo>
                <a:lnTo>
                  <a:pt x="10723741" y="0"/>
                </a:lnTo>
                <a:lnTo>
                  <a:pt x="10723741" y="6327008"/>
                </a:lnTo>
                <a:lnTo>
                  <a:pt x="0" y="6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900226" y="3424863"/>
            <a:ext cx="4208100" cy="4208100"/>
          </a:xfrm>
          <a:custGeom>
            <a:avLst/>
            <a:gdLst/>
            <a:ahLst/>
            <a:cxnLst/>
            <a:rect r="r" b="b" t="t" l="l"/>
            <a:pathLst>
              <a:path h="4208100" w="4208100">
                <a:moveTo>
                  <a:pt x="0" y="0"/>
                </a:moveTo>
                <a:lnTo>
                  <a:pt x="4208100" y="0"/>
                </a:lnTo>
                <a:lnTo>
                  <a:pt x="4208100" y="4208100"/>
                </a:lnTo>
                <a:lnTo>
                  <a:pt x="0" y="4208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314325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93117" y="1194432"/>
            <a:ext cx="11294132" cy="962093"/>
          </a:xfrm>
          <a:custGeom>
            <a:avLst/>
            <a:gdLst/>
            <a:ahLst/>
            <a:cxnLst/>
            <a:rect r="r" b="b" t="t" l="l"/>
            <a:pathLst>
              <a:path h="962093" w="11294132">
                <a:moveTo>
                  <a:pt x="0" y="0"/>
                </a:moveTo>
                <a:lnTo>
                  <a:pt x="11294132" y="0"/>
                </a:lnTo>
                <a:lnTo>
                  <a:pt x="11294132" y="962093"/>
                </a:lnTo>
                <a:lnTo>
                  <a:pt x="0" y="9620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07575" y="497593"/>
            <a:ext cx="417825" cy="347839"/>
          </a:xfrm>
          <a:custGeom>
            <a:avLst/>
            <a:gdLst/>
            <a:ahLst/>
            <a:cxnLst/>
            <a:rect r="r" b="b" t="t" l="l"/>
            <a:pathLst>
              <a:path h="347839" w="417825">
                <a:moveTo>
                  <a:pt x="0" y="0"/>
                </a:moveTo>
                <a:lnTo>
                  <a:pt x="417825" y="0"/>
                </a:lnTo>
                <a:lnTo>
                  <a:pt x="417825" y="347839"/>
                </a:lnTo>
                <a:lnTo>
                  <a:pt x="0" y="347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6609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2267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84549" y="9872883"/>
            <a:ext cx="265625" cy="260644"/>
          </a:xfrm>
          <a:custGeom>
            <a:avLst/>
            <a:gdLst/>
            <a:ahLst/>
            <a:cxnLst/>
            <a:rect r="r" b="b" t="t" l="l"/>
            <a:pathLst>
              <a:path h="260644" w="265625">
                <a:moveTo>
                  <a:pt x="0" y="0"/>
                </a:moveTo>
                <a:lnTo>
                  <a:pt x="265624" y="0"/>
                </a:lnTo>
                <a:lnTo>
                  <a:pt x="26562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33113" y="9872883"/>
            <a:ext cx="260644" cy="260644"/>
          </a:xfrm>
          <a:custGeom>
            <a:avLst/>
            <a:gdLst/>
            <a:ahLst/>
            <a:cxnLst/>
            <a:rect r="r" b="b" t="t" l="l"/>
            <a:pathLst>
              <a:path h="260644" w="260644">
                <a:moveTo>
                  <a:pt x="0" y="0"/>
                </a:moveTo>
                <a:lnTo>
                  <a:pt x="260644" y="0"/>
                </a:lnTo>
                <a:lnTo>
                  <a:pt x="260644" y="260644"/>
                </a:lnTo>
                <a:lnTo>
                  <a:pt x="0" y="2606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3932331"/>
            <a:ext cx="4510341" cy="3013391"/>
          </a:xfrm>
          <a:custGeom>
            <a:avLst/>
            <a:gdLst/>
            <a:ahLst/>
            <a:cxnLst/>
            <a:rect r="r" b="b" t="t" l="l"/>
            <a:pathLst>
              <a:path h="3013391" w="4510341">
                <a:moveTo>
                  <a:pt x="0" y="0"/>
                </a:moveTo>
                <a:lnTo>
                  <a:pt x="4510341" y="0"/>
                </a:lnTo>
                <a:lnTo>
                  <a:pt x="4510341" y="3013391"/>
                </a:lnTo>
                <a:lnTo>
                  <a:pt x="0" y="301339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13777" r="-18774" b="-1377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86953" y="5964421"/>
            <a:ext cx="883171" cy="981301"/>
          </a:xfrm>
          <a:custGeom>
            <a:avLst/>
            <a:gdLst/>
            <a:ahLst/>
            <a:cxnLst/>
            <a:rect r="r" b="b" t="t" l="l"/>
            <a:pathLst>
              <a:path h="981301" w="883171">
                <a:moveTo>
                  <a:pt x="0" y="0"/>
                </a:moveTo>
                <a:lnTo>
                  <a:pt x="883171" y="0"/>
                </a:lnTo>
                <a:lnTo>
                  <a:pt x="883171" y="981301"/>
                </a:lnTo>
                <a:lnTo>
                  <a:pt x="0" y="98130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93117" y="1146807"/>
            <a:ext cx="10799976" cy="182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4"/>
              </a:lnSpc>
            </a:pPr>
            <a:r>
              <a:rPr lang="en-US" sz="1600">
                <a:solidFill>
                  <a:srgbClr val="000000"/>
                </a:solidFill>
                <a:latin typeface="Open Sauce"/>
              </a:rPr>
              <a:t>Análisis de transacciones en tiempo real para identificar patrones sospechosos o inusuales, ayudando a prevenir el fraude con tarjetas de crédito, la suplantación de identidad y otras formas de actividades fraudulentas.</a:t>
            </a:r>
          </a:p>
          <a:p>
            <a:pPr>
              <a:lnSpc>
                <a:spcPts val="2464"/>
              </a:lnSpc>
            </a:pPr>
          </a:p>
          <a:p>
            <a:pPr>
              <a:lnSpc>
                <a:spcPts val="2464"/>
              </a:lnSpc>
            </a:pPr>
          </a:p>
          <a:p>
            <a:pPr>
              <a:lnSpc>
                <a:spcPts val="261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693117" y="107833"/>
            <a:ext cx="11953608" cy="129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8"/>
              </a:lnSpc>
            </a:pPr>
            <a:r>
              <a:rPr lang="en-US" sz="2499">
                <a:solidFill>
                  <a:srgbClr val="004AAD"/>
                </a:solidFill>
                <a:latin typeface="Open Sans Semi-Bold"/>
              </a:rPr>
              <a:t>Detección de Fraude </a:t>
            </a:r>
          </a:p>
          <a:p>
            <a:pPr>
              <a:lnSpc>
                <a:spcPts val="3498"/>
              </a:lnSpc>
            </a:pPr>
            <a:r>
              <a:rPr lang="en-US" sz="2499">
                <a:solidFill>
                  <a:srgbClr val="004AAD"/>
                </a:solidFill>
                <a:latin typeface="Open Sans Semi-Bold"/>
              </a:rPr>
              <a:t>( Sector Financiero )</a:t>
            </a:r>
          </a:p>
          <a:p>
            <a:pPr>
              <a:lnSpc>
                <a:spcPts val="349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693117" y="2444656"/>
            <a:ext cx="366278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BF63"/>
                </a:solidFill>
                <a:latin typeface="Open Sauce Bold"/>
              </a:rPr>
              <a:t> Cumplen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01071" y="2725583"/>
            <a:ext cx="416875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914D"/>
                </a:solidFill>
                <a:latin typeface="Open Sauce Bold"/>
              </a:rPr>
              <a:t>Cumplen Parcialmente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54710" y="3085335"/>
            <a:ext cx="4321820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40000"/>
                </a:solidFill>
                <a:latin typeface="Open Sauce Bold"/>
              </a:rPr>
              <a:t>No Cumplen o son Limitadas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01071" y="3148077"/>
            <a:ext cx="3983139" cy="69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8"/>
              </a:lnSpc>
              <a:spcBef>
                <a:spcPct val="0"/>
              </a:spcBef>
            </a:pPr>
            <a:r>
              <a:rPr lang="en-US" sz="2106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2106">
                <a:solidFill>
                  <a:srgbClr val="044CAB"/>
                </a:solidFill>
                <a:latin typeface="Open Sauce Bold"/>
              </a:rPr>
              <a:t>Autonomía</a:t>
            </a:r>
            <a:r>
              <a:rPr lang="en-US" sz="2106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Opera de forma autónoma analizando transacciones, pero frecuentemente requiere supervisión humana para la validación final y decisiones en situaciones complejas, siendo esencial la intervención humana para la interpretación y acciones finales.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44CAB"/>
                </a:solidFill>
                <a:latin typeface="Open Sauce Bold"/>
              </a:rPr>
              <a:t>-Percepción</a:t>
            </a:r>
          </a:p>
          <a:p>
            <a:pPr>
              <a:lnSpc>
                <a:spcPts val="2528"/>
              </a:lnSpc>
              <a:spcBef>
                <a:spcPct val="0"/>
              </a:spcBef>
            </a:pPr>
            <a:r>
              <a:rPr lang="en-US" sz="1806">
                <a:solidFill>
                  <a:srgbClr val="000000"/>
                </a:solidFill>
                <a:latin typeface="Open Sauce"/>
              </a:rPr>
              <a:t>Puede identificar patrones anómalos en datos numéricos y transaccionales, pero no percibe información sensorial como imágenes o sonidos.</a:t>
            </a:r>
          </a:p>
          <a:p>
            <a:pPr>
              <a:lnSpc>
                <a:spcPts val="2248"/>
              </a:lnSpc>
              <a:spcBef>
                <a:spcPct val="0"/>
              </a:spcBef>
            </a:pPr>
          </a:p>
          <a:p>
            <a:pPr>
              <a:lnSpc>
                <a:spcPts val="2248"/>
              </a:lnSpc>
              <a:spcBef>
                <a:spcPct val="0"/>
              </a:spcBef>
            </a:pPr>
          </a:p>
          <a:p>
            <a:pPr>
              <a:lnSpc>
                <a:spcPts val="266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693117" y="2923703"/>
            <a:ext cx="4007772" cy="5961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17">
                <a:solidFill>
                  <a:srgbClr val="044CAB"/>
                </a:solidFill>
                <a:latin typeface="Open Sauce Bold"/>
              </a:rPr>
              <a:t>Aprendizaje Automático</a:t>
            </a:r>
          </a:p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Analiza patrones de transacciones y adaptarse continuamente a nuevas formas de fraude</a:t>
            </a:r>
          </a:p>
          <a:p>
            <a:pPr>
              <a:lnSpc>
                <a:spcPts val="2544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- </a:t>
            </a:r>
            <a:r>
              <a:rPr lang="en-US" sz="1917">
                <a:solidFill>
                  <a:srgbClr val="044CAB"/>
                </a:solidFill>
                <a:latin typeface="Open Sauce Bold"/>
              </a:rPr>
              <a:t>Razonamiento y Resolución de Problemas</a:t>
            </a:r>
          </a:p>
          <a:p>
            <a:pPr>
              <a:lnSpc>
                <a:spcPts val="2685"/>
              </a:lnSpc>
              <a:spcBef>
                <a:spcPct val="0"/>
              </a:spcBef>
            </a:pPr>
            <a:r>
              <a:rPr lang="en-US" sz="1917">
                <a:solidFill>
                  <a:srgbClr val="000000"/>
                </a:solidFill>
                <a:latin typeface="Open Sauce"/>
              </a:rPr>
              <a:t>U</a:t>
            </a:r>
            <a:r>
              <a:rPr lang="en-US" sz="1917">
                <a:solidFill>
                  <a:srgbClr val="000000"/>
                </a:solidFill>
                <a:latin typeface="Open Sauce"/>
              </a:rPr>
              <a:t>tiliza razonamiento basado en datos para identificar transacciones sospechosas y resolver problemas complejos asociados con el fraude.</a:t>
            </a: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  <a:p>
            <a:pPr>
              <a:lnSpc>
                <a:spcPts val="2685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651855" y="3894231"/>
            <a:ext cx="4321820" cy="576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44CAB"/>
                </a:solidFill>
                <a:latin typeface="Open Sauce Bold"/>
              </a:rPr>
              <a:t>-I</a:t>
            </a:r>
            <a:r>
              <a:rPr lang="en-US" sz="1964">
                <a:solidFill>
                  <a:srgbClr val="044CAB"/>
                </a:solidFill>
                <a:latin typeface="Open Sauce Bold"/>
              </a:rPr>
              <a:t>nteracción Social</a:t>
            </a:r>
            <a:r>
              <a:rPr lang="en-US" sz="1964">
                <a:solidFill>
                  <a:srgbClr val="000000"/>
                </a:solidFill>
                <a:latin typeface="Open Sauce"/>
              </a:rPr>
              <a:t> </a:t>
            </a:r>
          </a:p>
          <a:p>
            <a:pPr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No comprende ni empatiza con las circunstancias o intenciones humanas detrás de las transacciones</a:t>
            </a:r>
          </a:p>
          <a:p>
            <a:pPr>
              <a:lnSpc>
                <a:spcPts val="2750"/>
              </a:lnSpc>
              <a:spcBef>
                <a:spcPct val="0"/>
              </a:spcBef>
            </a:pPr>
          </a:p>
          <a:p>
            <a:pPr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-</a:t>
            </a:r>
            <a:r>
              <a:rPr lang="en-US" sz="1964">
                <a:solidFill>
                  <a:srgbClr val="044CAB"/>
                </a:solidFill>
                <a:latin typeface="Open Sauce Bold"/>
              </a:rPr>
              <a:t>Creatividad</a:t>
            </a:r>
          </a:p>
          <a:p>
            <a:pPr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No involucra la generación de ideas o soluciones creativas.</a:t>
            </a:r>
          </a:p>
          <a:p>
            <a:pPr>
              <a:lnSpc>
                <a:spcPts val="2750"/>
              </a:lnSpc>
            </a:pPr>
          </a:p>
          <a:p>
            <a:pPr>
              <a:lnSpc>
                <a:spcPts val="2750"/>
              </a:lnSpc>
            </a:pPr>
            <a:r>
              <a:rPr lang="en-US" sz="1964">
                <a:solidFill>
                  <a:srgbClr val="044CAB"/>
                </a:solidFill>
                <a:latin typeface="Open Sauce Bold"/>
              </a:rPr>
              <a:t>-Procesamiento Lenguaje Natural</a:t>
            </a:r>
          </a:p>
          <a:p>
            <a:pPr>
              <a:lnSpc>
                <a:spcPts val="2750"/>
              </a:lnSpc>
            </a:pPr>
            <a:r>
              <a:rPr lang="en-US" sz="1964">
                <a:solidFill>
                  <a:srgbClr val="000000"/>
                </a:solidFill>
                <a:latin typeface="Open Sauce"/>
              </a:rPr>
              <a:t>No requiere un procesamiento avanzado del lenguaje natural, ya que se centra más en patrones de transacciones que en el análisis de texto o voz.</a:t>
            </a:r>
          </a:p>
          <a:p>
            <a:pPr>
              <a:lnSpc>
                <a:spcPts val="229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84673" y="155765"/>
            <a:ext cx="3804561" cy="401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2"/>
              </a:lnSpc>
            </a:pPr>
            <a:r>
              <a:rPr lang="en-US" sz="3002">
                <a:solidFill>
                  <a:srgbClr val="1B2132"/>
                </a:solidFill>
                <a:latin typeface="Open Sans Bold Bold"/>
              </a:rPr>
              <a:t> </a:t>
            </a:r>
            <a:r>
              <a:rPr lang="en-US" sz="3002">
                <a:solidFill>
                  <a:srgbClr val="FFFFFF"/>
                </a:solidFill>
                <a:latin typeface="Open Sans Bold Bold"/>
              </a:rPr>
              <a:t>APLICACIONES ACTUALES DE LA INTELIGENCIA ARTIFICIAL Y CARACTERÍSTICAS DE IA QUE SE CUMPLEN Y LAS QUE NO</a:t>
            </a:r>
          </a:p>
          <a:p>
            <a:pPr>
              <a:lnSpc>
                <a:spcPts val="567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DAF-RGdPKkM</dc:identifier>
  <dcterms:modified xsi:type="dcterms:W3CDTF">2011-08-01T06:04:30Z</dcterms:modified>
  <cp:revision>1</cp:revision>
  <dc:title>Sistemas inteligentes y sus aplicaciones en la actualidad</dc:title>
</cp:coreProperties>
</file>